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76" r:id="rId2"/>
    <p:sldId id="258" r:id="rId3"/>
    <p:sldId id="259" r:id="rId4"/>
    <p:sldId id="273" r:id="rId5"/>
    <p:sldId id="261" r:id="rId6"/>
    <p:sldId id="262" r:id="rId7"/>
    <p:sldId id="263" r:id="rId8"/>
    <p:sldId id="274" r:id="rId9"/>
    <p:sldId id="265" r:id="rId10"/>
    <p:sldId id="275" r:id="rId11"/>
    <p:sldId id="27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83A939-E8D8-4407-B9A8-C35E922A8AF0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77927F-FFEC-414E-A669-4E1C6B969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5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DE5596-4A3F-47F1-81CB-95E1C7DAA6B6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D81441-776B-464F-B528-C71781D2D4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0659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D81441-776B-464F-B528-C71781D2D47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27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1B0DBEA-C1A1-47FD-A16C-A370F218B67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7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  <a:gd name="T0" fmla="*/ 0 w 1000"/>
              <a:gd name="T1" fmla="*/ 0 h 1000"/>
              <a:gd name="T2" fmla="*/ 618 w 1000"/>
              <a:gd name="T3" fmla="*/ 0 h 1000"/>
              <a:gd name="T4" fmla="*/ 618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17820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02E331-9137-4120-8D3C-2DE7051A59C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10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9C0136-EAD9-4E0A-8BB2-7F5491D45B2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5899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66738" y="1752600"/>
            <a:ext cx="3924300" cy="205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66738" y="3962400"/>
            <a:ext cx="3924300" cy="205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6D92F292-8631-4D97-93F1-DFCF93872B3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8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7DFD3D-9F42-4C04-922B-B06A0916530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489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814315-3AC9-4EC4-A875-BAB63F68C1A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829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D13CC0-4358-4514-B9DC-1A41054A087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361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1B752-58A5-408C-97FD-80A911AF216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386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A724C1-2E6E-41F8-A93F-970DE495FD6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133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454EFE-2328-4E3E-B572-2318F3BB469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820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8EE85D-3338-4A2A-A0DD-E853C7B8ADB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697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55C19B-C302-4EAA-A8D3-42AE4E510D1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557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  <a:gd name="T0" fmla="*/ 0 w 1000"/>
              <a:gd name="T1" fmla="*/ 0 h 1000"/>
              <a:gd name="T2" fmla="*/ 585 w 1000"/>
              <a:gd name="T3" fmla="*/ 0 h 1000"/>
              <a:gd name="T4" fmla="*/ 585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0CFDB0A-17CB-4C23-8D49-33A3395EC015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528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304925" indent="-3952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cs typeface="+mn-cs"/>
        </a:defRPr>
      </a:lvl3pPr>
      <a:lvl4pPr marL="1693863" indent="-3873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939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152400" y="304800"/>
            <a:ext cx="8915400" cy="1216025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n-US" altLang="en-US" sz="3400" kern="0" smtClean="0">
                <a:solidFill>
                  <a:schemeClr val="accent1"/>
                </a:solidFill>
              </a:rPr>
              <a:t>Me llamo ___________   Clase 602</a:t>
            </a:r>
            <a:br>
              <a:rPr lang="en-US" altLang="en-US" sz="3400" kern="0" smtClean="0">
                <a:solidFill>
                  <a:schemeClr val="accent1"/>
                </a:solidFill>
              </a:rPr>
            </a:br>
            <a:r>
              <a:rPr lang="en-US" altLang="en-US" sz="3400" kern="0" smtClean="0">
                <a:solidFill>
                  <a:schemeClr val="accent1"/>
                </a:solidFill>
              </a:rPr>
              <a:t>La fecha es el 11 de enero del 2017</a:t>
            </a:r>
            <a:endParaRPr lang="en-US" altLang="en-US" sz="3400" kern="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566738" y="1752600"/>
            <a:ext cx="8001000" cy="4267200"/>
          </a:xfrm>
          <a:prstGeom prst="rect">
            <a:avLst/>
          </a:prstGeom>
        </p:spPr>
        <p:txBody>
          <a:bodyPr/>
          <a:lstStyle>
            <a:lvl1pPr marL="469900" indent="-469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  <a:cs typeface="+mn-cs"/>
              </a:defRPr>
            </a:lvl2pPr>
            <a:lvl3pPr marL="1304925" indent="-3952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+mn-lt"/>
                <a:cs typeface="+mn-cs"/>
              </a:defRPr>
            </a:lvl3pPr>
            <a:lvl4pPr marL="1693863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939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s-ES_tradnl" kern="0" smtClean="0">
                <a:solidFill>
                  <a:srgbClr val="FF0000"/>
                </a:solidFill>
              </a:rPr>
              <a:t>Proposito # 34: </a:t>
            </a:r>
            <a:r>
              <a:rPr lang="es-ES_tradnl" kern="0" smtClean="0"/>
              <a:t>¿Cómo es tu familia?</a:t>
            </a:r>
          </a:p>
          <a:p>
            <a:pPr marL="0" indent="0">
              <a:buFont typeface="Wingdings" pitchFamily="2" charset="2"/>
              <a:buNone/>
            </a:pPr>
            <a:r>
              <a:rPr lang="es-ES_tradnl" i="1" kern="0" smtClean="0">
                <a:solidFill>
                  <a:srgbClr val="00B050"/>
                </a:solidFill>
              </a:rPr>
              <a:t>L.O: to learn family vocabulary</a:t>
            </a:r>
          </a:p>
          <a:p>
            <a:pPr marL="0" indent="0">
              <a:buFont typeface="Wingdings" pitchFamily="2" charset="2"/>
              <a:buNone/>
            </a:pPr>
            <a:r>
              <a:rPr lang="es-ES_tradnl" kern="0" smtClean="0">
                <a:solidFill>
                  <a:srgbClr val="FF0000"/>
                </a:solidFill>
              </a:rPr>
              <a:t>Actividad Inicial: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kern="0" smtClean="0"/>
              <a:t>¿Son ustedes estadounidenses?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kern="0" smtClean="0"/>
              <a:t>¿De que estado son ustedes?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kern="0" smtClean="0"/>
              <a:t>¿Son ustedes alumnos en una escuela intermedia?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kern="0" smtClean="0"/>
              <a:t>¿Son ustedes alumnos de español?</a:t>
            </a:r>
            <a:endParaRPr lang="es-ES_tradnl" kern="0" dirty="0"/>
          </a:p>
        </p:txBody>
      </p:sp>
    </p:spTree>
    <p:extLst>
      <p:ext uri="{BB962C8B-B14F-4D97-AF65-F5344CB8AC3E}">
        <p14:creationId xmlns:p14="http://schemas.microsoft.com/office/powerpoint/2010/main" val="2972788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33400"/>
            <a:ext cx="7772400" cy="762000"/>
          </a:xfrm>
        </p:spPr>
        <p:txBody>
          <a:bodyPr/>
          <a:lstStyle/>
          <a:p>
            <a:r>
              <a:rPr lang="es-MX" altLang="en-US">
                <a:solidFill>
                  <a:schemeClr val="accent2"/>
                </a:solidFill>
              </a:rPr>
              <a:t>Más vocabulario</a:t>
            </a:r>
            <a:endParaRPr lang="en-US" altLang="en-US">
              <a:solidFill>
                <a:schemeClr val="accent2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7772400" cy="4572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/>
          <a:lstStyle/>
          <a:p>
            <a:r>
              <a:rPr lang="en-US" altLang="en-US" dirty="0" err="1">
                <a:solidFill>
                  <a:schemeClr val="hlink"/>
                </a:solidFill>
              </a:rPr>
              <a:t>gatito</a:t>
            </a:r>
            <a:r>
              <a:rPr lang="en-US" altLang="en-US" dirty="0">
                <a:solidFill>
                  <a:schemeClr val="hlink"/>
                </a:solidFill>
              </a:rPr>
              <a:t>(a)</a:t>
            </a:r>
            <a:r>
              <a:rPr lang="en-US" altLang="en-US" dirty="0"/>
              <a:t> – kitten</a:t>
            </a:r>
          </a:p>
          <a:p>
            <a:r>
              <a:rPr lang="en-US" altLang="en-US" dirty="0" err="1">
                <a:solidFill>
                  <a:schemeClr val="hlink"/>
                </a:solidFill>
              </a:rPr>
              <a:t>Perrito</a:t>
            </a:r>
            <a:r>
              <a:rPr lang="en-US" altLang="en-US" dirty="0">
                <a:solidFill>
                  <a:schemeClr val="hlink"/>
                </a:solidFill>
              </a:rPr>
              <a:t>(a)</a:t>
            </a:r>
            <a:r>
              <a:rPr lang="en-US" altLang="en-US" dirty="0"/>
              <a:t>-Puppy</a:t>
            </a:r>
            <a:r>
              <a:rPr lang="en-US" altLang="en-US" dirty="0">
                <a:solidFill>
                  <a:schemeClr val="accent1"/>
                </a:solidFill>
              </a:rPr>
              <a:t>	</a:t>
            </a:r>
          </a:p>
          <a:p>
            <a:r>
              <a:rPr lang="en-US" altLang="en-US" dirty="0" err="1">
                <a:solidFill>
                  <a:schemeClr val="hlink"/>
                </a:solidFill>
              </a:rPr>
              <a:t>único</a:t>
            </a:r>
            <a:r>
              <a:rPr lang="en-US" altLang="en-US" dirty="0">
                <a:solidFill>
                  <a:schemeClr val="hlink"/>
                </a:solidFill>
              </a:rPr>
              <a:t>(a)  </a:t>
            </a:r>
            <a:r>
              <a:rPr lang="en-US" altLang="en-US" dirty="0"/>
              <a:t>-Only</a:t>
            </a:r>
          </a:p>
          <a:p>
            <a:r>
              <a:rPr lang="en-US" altLang="en-US" dirty="0" err="1">
                <a:solidFill>
                  <a:schemeClr val="hlink"/>
                </a:solidFill>
              </a:rPr>
              <a:t>Menor</a:t>
            </a:r>
            <a:r>
              <a:rPr lang="en-US" altLang="en-US" dirty="0"/>
              <a:t>	-younger</a:t>
            </a:r>
          </a:p>
          <a:p>
            <a:r>
              <a:rPr lang="en-US" altLang="en-US" dirty="0" smtClean="0">
                <a:solidFill>
                  <a:schemeClr val="hlink"/>
                </a:solidFill>
              </a:rPr>
              <a:t>Mayor</a:t>
            </a:r>
            <a:r>
              <a:rPr lang="en-US" altLang="en-US" dirty="0"/>
              <a:t>	-</a:t>
            </a:r>
            <a:r>
              <a:rPr lang="en-US" altLang="en-US" dirty="0" smtClean="0"/>
              <a:t>older</a:t>
            </a:r>
          </a:p>
          <a:p>
            <a:r>
              <a:rPr lang="en-US" altLang="en-US" dirty="0" err="1" smtClean="0">
                <a:solidFill>
                  <a:srgbClr val="0070C0"/>
                </a:solidFill>
              </a:rPr>
              <a:t>Cariñoso</a:t>
            </a:r>
            <a:r>
              <a:rPr lang="en-US" altLang="en-US" dirty="0" smtClean="0">
                <a:solidFill>
                  <a:srgbClr val="0070C0"/>
                </a:solidFill>
              </a:rPr>
              <a:t>(a) </a:t>
            </a:r>
            <a:r>
              <a:rPr lang="en-US" altLang="en-US" dirty="0" smtClean="0">
                <a:solidFill>
                  <a:schemeClr val="accent4"/>
                </a:solidFill>
              </a:rPr>
              <a:t>–sweet/lovable</a:t>
            </a:r>
            <a:endParaRPr lang="en-US" alt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64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WORKBOOK</a:t>
            </a:r>
          </a:p>
          <a:p>
            <a:pPr lvl="1"/>
            <a:r>
              <a:rPr lang="en-US" dirty="0" smtClean="0"/>
              <a:t>Complete p. 2.3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375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 smtClean="0">
                <a:solidFill>
                  <a:schemeClr val="accent2"/>
                </a:solidFill>
              </a:rPr>
              <a:t>Vocabulario</a:t>
            </a:r>
            <a:r>
              <a:rPr lang="en-US" altLang="en-US" dirty="0" smtClean="0">
                <a:solidFill>
                  <a:schemeClr val="accent2"/>
                </a:solidFill>
              </a:rPr>
              <a:t> Nuevo</a:t>
            </a:r>
            <a:endParaRPr lang="en-US" altLang="en-US" dirty="0">
              <a:solidFill>
                <a:schemeClr val="accent2"/>
              </a:solidFill>
            </a:endParaRPr>
          </a:p>
        </p:txBody>
      </p:sp>
      <p:pic>
        <p:nvPicPr>
          <p:cNvPr id="8196" name="Picture 4" descr="botero-famil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1676400"/>
            <a:ext cx="4052887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4191000" y="1828800"/>
            <a:ext cx="36576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s-ES_tradnl" altLang="en-US" sz="3000">
                <a:solidFill>
                  <a:srgbClr val="336699"/>
                </a:solidFill>
              </a:rPr>
              <a:t>La Familia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6477000" y="1812925"/>
            <a:ext cx="16764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000">
                <a:solidFill>
                  <a:srgbClr val="000000"/>
                </a:solidFill>
              </a:rPr>
              <a:t>-Family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4213225" y="2574925"/>
            <a:ext cx="4473575" cy="260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US" altLang="en-US" sz="3000">
                <a:solidFill>
                  <a:srgbClr val="336699"/>
                </a:solidFill>
              </a:rPr>
              <a:t>Los Parientes-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endParaRPr lang="en-US" altLang="en-US" sz="3000">
              <a:solidFill>
                <a:srgbClr val="336699"/>
              </a:solidFill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US" altLang="en-US" sz="3000">
                <a:solidFill>
                  <a:srgbClr val="336699"/>
                </a:solidFill>
              </a:rPr>
              <a:t>El miembro-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altLang="en-US" sz="3000">
              <a:solidFill>
                <a:srgbClr val="336699"/>
              </a:solidFill>
            </a:endParaRP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7162800" y="2514600"/>
            <a:ext cx="20574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000" dirty="0" err="1" smtClean="0">
                <a:solidFill>
                  <a:srgbClr val="000000"/>
                </a:solidFill>
              </a:rPr>
              <a:t>Relatives</a:t>
            </a:r>
            <a:endParaRPr lang="es-ES_tradnl" altLang="en-US" sz="3000" dirty="0">
              <a:solidFill>
                <a:srgbClr val="000000"/>
              </a:solidFill>
            </a:endParaRP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6858000" y="3946525"/>
            <a:ext cx="21336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000">
                <a:solidFill>
                  <a:srgbClr val="000000"/>
                </a:solidFill>
              </a:rPr>
              <a:t>member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191000" y="5867400"/>
            <a:ext cx="2743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err="1" smtClean="0"/>
              <a:t>Familia</a:t>
            </a:r>
            <a:endParaRPr lang="en-US" b="1" i="1" dirty="0"/>
          </a:p>
          <a:p>
            <a:r>
              <a:rPr lang="en-US" i="1" dirty="0" smtClean="0"/>
              <a:t>Fernando </a:t>
            </a:r>
            <a:r>
              <a:rPr lang="en-US" i="1" dirty="0" err="1" smtClean="0"/>
              <a:t>Botero</a:t>
            </a:r>
            <a:endParaRPr lang="en-US" i="1" dirty="0" smtClean="0"/>
          </a:p>
          <a:p>
            <a:r>
              <a:rPr lang="en-US" sz="1400" i="1" dirty="0" smtClean="0"/>
              <a:t>Colombia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276857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001000" cy="682625"/>
          </a:xfrm>
        </p:spPr>
        <p:txBody>
          <a:bodyPr/>
          <a:lstStyle/>
          <a:p>
            <a:pPr algn="ctr"/>
            <a:r>
              <a:rPr lang="en-US" altLang="en-US">
                <a:solidFill>
                  <a:schemeClr val="accent2"/>
                </a:solidFill>
              </a:rPr>
              <a:t>La familia </a:t>
            </a:r>
            <a:endParaRPr lang="en-US" altLang="en-US">
              <a:solidFill>
                <a:schemeClr val="accent1"/>
              </a:solidFill>
            </a:endParaRP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0"/>
            <a:ext cx="2581275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371600"/>
            <a:ext cx="25908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419600"/>
            <a:ext cx="24384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343400"/>
            <a:ext cx="2311400" cy="185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228600" y="3276600"/>
            <a:ext cx="2133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33CC"/>
                </a:solidFill>
                <a:latin typeface="Tahoma" pitchFamily="34" charset="0"/>
              </a:rPr>
              <a:t>La madre</a:t>
            </a:r>
            <a:endParaRPr lang="es-ES_tradnl" altLang="en-US" sz="3200">
              <a:solidFill>
                <a:srgbClr val="0033CC"/>
              </a:solidFill>
              <a:latin typeface="Tahoma" pitchFamily="34" charset="0"/>
            </a:endParaRPr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0" y="3581400"/>
            <a:ext cx="22860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2500">
                <a:solidFill>
                  <a:srgbClr val="0033CC"/>
                </a:solidFill>
              </a:rPr>
              <a:t>(la mamá)</a:t>
            </a:r>
            <a:endParaRPr lang="en-US" altLang="en-US" sz="2500">
              <a:solidFill>
                <a:srgbClr val="000000"/>
              </a:solidFill>
            </a:endParaRP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1905000" y="3290888"/>
            <a:ext cx="17526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Tahoma" pitchFamily="34" charset="0"/>
              </a:rPr>
              <a:t> Mother</a:t>
            </a:r>
          </a:p>
        </p:txBody>
      </p:sp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2057400" y="3733800"/>
            <a:ext cx="1676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Tahoma" pitchFamily="34" charset="0"/>
              </a:rPr>
              <a:t>(mom)</a:t>
            </a:r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5562600" y="3200400"/>
            <a:ext cx="165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El padre</a:t>
            </a:r>
          </a:p>
        </p:txBody>
      </p:sp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5486400" y="3657600"/>
            <a:ext cx="228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2500">
                <a:solidFill>
                  <a:srgbClr val="0033CC"/>
                </a:solidFill>
              </a:rPr>
              <a:t>(el papá)</a:t>
            </a:r>
            <a:endParaRPr lang="en-US" altLang="en-US" sz="2500">
              <a:solidFill>
                <a:srgbClr val="000000"/>
              </a:solidFill>
            </a:endParaRPr>
          </a:p>
        </p:txBody>
      </p:sp>
      <p:sp>
        <p:nvSpPr>
          <p:cNvPr id="22541" name="Text Box 13"/>
          <p:cNvSpPr txBox="1">
            <a:spLocks noChangeArrowheads="1"/>
          </p:cNvSpPr>
          <p:nvPr/>
        </p:nvSpPr>
        <p:spPr bwMode="auto">
          <a:xfrm>
            <a:off x="7162800" y="3276600"/>
            <a:ext cx="13573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Tahoma" pitchFamily="34" charset="0"/>
              </a:rPr>
              <a:t>- father</a:t>
            </a:r>
          </a:p>
        </p:txBody>
      </p:sp>
      <p:sp>
        <p:nvSpPr>
          <p:cNvPr id="22542" name="Rectangle 14"/>
          <p:cNvSpPr>
            <a:spLocks noChangeArrowheads="1"/>
          </p:cNvSpPr>
          <p:nvPr/>
        </p:nvSpPr>
        <p:spPr bwMode="auto">
          <a:xfrm>
            <a:off x="7162800" y="3671888"/>
            <a:ext cx="1524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2800">
                <a:solidFill>
                  <a:srgbClr val="000000"/>
                </a:solidFill>
                <a:latin typeface="Tahoma" pitchFamily="34" charset="0"/>
              </a:rPr>
              <a:t>- dad</a:t>
            </a:r>
          </a:p>
        </p:txBody>
      </p:sp>
      <p:sp>
        <p:nvSpPr>
          <p:cNvPr id="22543" name="Rectangle 15"/>
          <p:cNvSpPr>
            <a:spLocks noChangeArrowheads="1"/>
          </p:cNvSpPr>
          <p:nvPr/>
        </p:nvSpPr>
        <p:spPr bwMode="auto">
          <a:xfrm>
            <a:off x="228600" y="6324600"/>
            <a:ext cx="1676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69900" indent="-469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908050" indent="-436563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304925" indent="-395288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1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93863" indent="-38735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93913" indent="-398463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511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30083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655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9227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lnSpc>
                <a:spcPct val="80000"/>
              </a:lnSpc>
              <a:spcAft>
                <a:spcPct val="0"/>
              </a:spcAft>
              <a:buClr>
                <a:srgbClr val="CC0000"/>
              </a:buClr>
              <a:buFont typeface="Wingdings" pitchFamily="2" charset="2"/>
              <a:buNone/>
            </a:pPr>
            <a:r>
              <a:rPr lang="es-MX" altLang="en-US" sz="3000">
                <a:solidFill>
                  <a:srgbClr val="000000"/>
                </a:solidFill>
              </a:rPr>
              <a:t> </a:t>
            </a:r>
            <a:r>
              <a:rPr lang="es-MX" altLang="en-US" sz="3000">
                <a:solidFill>
                  <a:srgbClr val="0033CC"/>
                </a:solidFill>
              </a:rPr>
              <a:t>el hijo</a:t>
            </a:r>
            <a:endParaRPr lang="en-US" altLang="en-US" sz="3000">
              <a:solidFill>
                <a:srgbClr val="000000"/>
              </a:solidFill>
            </a:endParaRPr>
          </a:p>
        </p:txBody>
      </p:sp>
      <p:sp>
        <p:nvSpPr>
          <p:cNvPr id="22544" name="Rectangle 16"/>
          <p:cNvSpPr>
            <a:spLocks noChangeArrowheads="1"/>
          </p:cNvSpPr>
          <p:nvPr/>
        </p:nvSpPr>
        <p:spPr bwMode="auto">
          <a:xfrm>
            <a:off x="1676400" y="6324600"/>
            <a:ext cx="1447800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336699"/>
              </a:buClr>
            </a:pPr>
            <a:r>
              <a:rPr lang="es-MX" altLang="en-US" sz="2800">
                <a:solidFill>
                  <a:srgbClr val="000000"/>
                </a:solidFill>
                <a:latin typeface="Tahoma" pitchFamily="34" charset="0"/>
              </a:rPr>
              <a:t>– son</a:t>
            </a:r>
          </a:p>
        </p:txBody>
      </p:sp>
      <p:sp>
        <p:nvSpPr>
          <p:cNvPr id="22545" name="Rectangle 17"/>
          <p:cNvSpPr>
            <a:spLocks noChangeArrowheads="1"/>
          </p:cNvSpPr>
          <p:nvPr/>
        </p:nvSpPr>
        <p:spPr bwMode="auto">
          <a:xfrm>
            <a:off x="3124200" y="5715000"/>
            <a:ext cx="1981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33CC"/>
                </a:solidFill>
                <a:latin typeface="Tahoma" pitchFamily="34" charset="0"/>
              </a:rPr>
              <a:t>hermanos</a:t>
            </a:r>
            <a:endParaRPr lang="en-US" altLang="en-US" sz="320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2546" name="Rectangle 18"/>
          <p:cNvSpPr>
            <a:spLocks noChangeArrowheads="1"/>
          </p:cNvSpPr>
          <p:nvPr/>
        </p:nvSpPr>
        <p:spPr bwMode="auto">
          <a:xfrm>
            <a:off x="6553200" y="6248400"/>
            <a:ext cx="2209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Tahoma" pitchFamily="34" charset="0"/>
              </a:rPr>
              <a:t>– daughter</a:t>
            </a:r>
          </a:p>
        </p:txBody>
      </p:sp>
      <p:sp>
        <p:nvSpPr>
          <p:cNvPr id="22547" name="Rectangle 19"/>
          <p:cNvSpPr>
            <a:spLocks noChangeArrowheads="1"/>
          </p:cNvSpPr>
          <p:nvPr/>
        </p:nvSpPr>
        <p:spPr bwMode="auto">
          <a:xfrm>
            <a:off x="2971800" y="4343400"/>
            <a:ext cx="2286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33CC"/>
                </a:solidFill>
                <a:latin typeface="Tahoma" pitchFamily="34" charset="0"/>
              </a:rPr>
              <a:t>hermano/a</a:t>
            </a:r>
            <a:endParaRPr lang="en-US" altLang="en-US" sz="320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2548" name="Rectangle 20"/>
          <p:cNvSpPr>
            <a:spLocks noChangeArrowheads="1"/>
          </p:cNvSpPr>
          <p:nvPr/>
        </p:nvSpPr>
        <p:spPr bwMode="auto">
          <a:xfrm>
            <a:off x="3352800" y="4824413"/>
            <a:ext cx="1676400" cy="86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336699"/>
              </a:buClr>
            </a:pPr>
            <a:r>
              <a:rPr lang="es-MX" altLang="en-US" sz="2800">
                <a:solidFill>
                  <a:srgbClr val="000000"/>
                </a:solidFill>
                <a:latin typeface="Tahoma" pitchFamily="34" charset="0"/>
              </a:rPr>
              <a:t>brother/</a:t>
            </a:r>
          </a:p>
          <a:p>
            <a:pPr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336699"/>
              </a:buClr>
            </a:pPr>
            <a:r>
              <a:rPr lang="es-MX" altLang="en-US" sz="2800">
                <a:solidFill>
                  <a:srgbClr val="000000"/>
                </a:solidFill>
                <a:latin typeface="Tahoma" pitchFamily="34" charset="0"/>
              </a:rPr>
              <a:t>sister</a:t>
            </a:r>
          </a:p>
        </p:txBody>
      </p:sp>
      <p:sp>
        <p:nvSpPr>
          <p:cNvPr id="22549" name="Rectangle 21"/>
          <p:cNvSpPr>
            <a:spLocks noChangeArrowheads="1"/>
          </p:cNvSpPr>
          <p:nvPr/>
        </p:nvSpPr>
        <p:spPr bwMode="auto">
          <a:xfrm>
            <a:off x="5410200" y="6202363"/>
            <a:ext cx="1447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33CC"/>
                </a:solidFill>
                <a:latin typeface="Tahoma" pitchFamily="34" charset="0"/>
              </a:rPr>
              <a:t>la hija</a:t>
            </a:r>
            <a:endParaRPr lang="en-US" altLang="en-US" sz="320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2550" name="Rectangle 22"/>
          <p:cNvSpPr>
            <a:spLocks noChangeArrowheads="1"/>
          </p:cNvSpPr>
          <p:nvPr/>
        </p:nvSpPr>
        <p:spPr bwMode="auto">
          <a:xfrm>
            <a:off x="3124200" y="2011363"/>
            <a:ext cx="2438400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33CC"/>
                </a:solidFill>
                <a:latin typeface="Tahoma" pitchFamily="34" charset="0"/>
              </a:rPr>
              <a:t>los padres</a:t>
            </a:r>
            <a:endParaRPr lang="en-US" altLang="en-US" sz="320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2551" name="Rectangle 23"/>
          <p:cNvSpPr>
            <a:spLocks noChangeArrowheads="1"/>
          </p:cNvSpPr>
          <p:nvPr/>
        </p:nvSpPr>
        <p:spPr bwMode="auto">
          <a:xfrm>
            <a:off x="3429000" y="2452688"/>
            <a:ext cx="1600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Tahoma" pitchFamily="34" charset="0"/>
              </a:rPr>
              <a:t>parents</a:t>
            </a:r>
          </a:p>
        </p:txBody>
      </p:sp>
      <p:sp>
        <p:nvSpPr>
          <p:cNvPr id="22552" name="Rectangle 24"/>
          <p:cNvSpPr>
            <a:spLocks noChangeArrowheads="1"/>
          </p:cNvSpPr>
          <p:nvPr/>
        </p:nvSpPr>
        <p:spPr bwMode="auto">
          <a:xfrm>
            <a:off x="3352800" y="6248400"/>
            <a:ext cx="1752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Tahoma" pitchFamily="34" charset="0"/>
              </a:rPr>
              <a:t>siblings</a:t>
            </a:r>
          </a:p>
        </p:txBody>
      </p:sp>
    </p:spTree>
    <p:extLst>
      <p:ext uri="{BB962C8B-B14F-4D97-AF65-F5344CB8AC3E}">
        <p14:creationId xmlns:p14="http://schemas.microsoft.com/office/powerpoint/2010/main" val="326351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ermanos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85081" y="3581400"/>
            <a:ext cx="3430319" cy="2971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5029200" y="717550"/>
            <a:ext cx="7778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ES_tradnl" alt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6537325" y="1174750"/>
            <a:ext cx="16922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ES_tradnl" alt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533400" y="152400"/>
            <a:ext cx="3352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33CC"/>
                </a:solidFill>
                <a:latin typeface="Tahoma" pitchFamily="34" charset="0"/>
              </a:rPr>
              <a:t>Hermanastro</a:t>
            </a:r>
            <a:r>
              <a:rPr lang="es-ES_tradnl" altLang="en-US" sz="2400" dirty="0">
                <a:solidFill>
                  <a:srgbClr val="0033CC"/>
                </a:solidFill>
                <a:latin typeface="Tahoma" pitchFamily="34" charset="0"/>
              </a:rPr>
              <a:t>(s)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762000" y="685800"/>
            <a:ext cx="281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dirty="0" err="1">
                <a:solidFill>
                  <a:srgbClr val="000000"/>
                </a:solidFill>
                <a:latin typeface="Tahoma" pitchFamily="34" charset="0"/>
              </a:rPr>
              <a:t>Stepbrother</a:t>
            </a:r>
            <a:r>
              <a:rPr lang="es-ES_tradnl" altLang="en-US" sz="2400" dirty="0">
                <a:solidFill>
                  <a:srgbClr val="000000"/>
                </a:solidFill>
                <a:latin typeface="Tahoma" pitchFamily="34" charset="0"/>
              </a:rPr>
              <a:t>(s)</a:t>
            </a:r>
            <a:endParaRPr lang="es-ES_tradnl" altLang="en-US" sz="2000" i="1" dirty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5715000" y="2464810"/>
            <a:ext cx="3048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3200" dirty="0">
                <a:solidFill>
                  <a:srgbClr val="0033CC"/>
                </a:solidFill>
                <a:latin typeface="Tahoma" pitchFamily="34" charset="0"/>
              </a:rPr>
              <a:t>Gemelos/as</a:t>
            </a:r>
            <a:endParaRPr lang="es-ES_tradnl" altLang="en-US" sz="3200" dirty="0">
              <a:solidFill>
                <a:srgbClr val="0033CC"/>
              </a:solidFill>
              <a:latin typeface="Tahoma" pitchFamily="34" charset="0"/>
            </a:endParaRPr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6019800" y="3044248"/>
            <a:ext cx="220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s-MX" altLang="en-US" sz="2400" dirty="0" err="1">
                <a:solidFill>
                  <a:srgbClr val="000000"/>
                </a:solidFill>
                <a:latin typeface="Tahoma" pitchFamily="34" charset="0"/>
              </a:rPr>
              <a:t>Twins</a:t>
            </a:r>
            <a:r>
              <a:rPr lang="es-MX" altLang="en-US" sz="2400" dirty="0">
                <a:solidFill>
                  <a:srgbClr val="000000"/>
                </a:solidFill>
                <a:latin typeface="Tahoma" pitchFamily="34" charset="0"/>
              </a:rPr>
              <a:t> </a:t>
            </a:r>
            <a:endParaRPr lang="es-ES_tradnl" altLang="en-US" sz="2400" i="1" dirty="0">
              <a:solidFill>
                <a:srgbClr val="000000"/>
              </a:solidFill>
              <a:latin typeface="Tahoma" pitchFamily="34" charset="0"/>
            </a:endParaRPr>
          </a:p>
        </p:txBody>
      </p:sp>
      <p:pic>
        <p:nvPicPr>
          <p:cNvPr id="1026" name="Picture 2" descr="http://images.starpulse.com/Photos/Previews/Drake-Josh-tv-0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84" y="1236662"/>
            <a:ext cx="3676650" cy="490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eb-images.chacha.com/images/Gallery/6006/who-are-the-most-famous-twins-1405243572-aug-18-2013-1-600x4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4835" y="216910"/>
            <a:ext cx="3371850" cy="224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6000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823913"/>
            <a:ext cx="2362200" cy="3367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533400"/>
            <a:ext cx="3276600" cy="240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1066800" y="4221163"/>
            <a:ext cx="2057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33CC"/>
                </a:solidFill>
                <a:latin typeface="Tahoma" pitchFamily="34" charset="0"/>
              </a:rPr>
              <a:t>madrastra</a:t>
            </a:r>
            <a:endParaRPr lang="es-ES_tradnl" altLang="en-US" sz="3200">
              <a:solidFill>
                <a:srgbClr val="0033CC"/>
              </a:solidFill>
              <a:latin typeface="Tahoma" pitchFamily="34" charset="0"/>
            </a:endParaRP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1066800" y="4738688"/>
            <a:ext cx="19716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2800">
                <a:solidFill>
                  <a:srgbClr val="000000"/>
                </a:solidFill>
                <a:latin typeface="Tahoma" pitchFamily="34" charset="0"/>
              </a:rPr>
              <a:t>stepmother</a:t>
            </a:r>
            <a:endParaRPr lang="es-ES_tradnl" altLang="en-US" sz="280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4419600" y="2971800"/>
            <a:ext cx="3124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33CC"/>
                </a:solidFill>
                <a:latin typeface="Tahoma" pitchFamily="34" charset="0"/>
              </a:rPr>
              <a:t>Hermanastra(s)</a:t>
            </a:r>
            <a:endParaRPr lang="es-ES_tradnl" altLang="en-US" sz="3200">
              <a:solidFill>
                <a:srgbClr val="0033CC"/>
              </a:solidFill>
              <a:latin typeface="Tahoma" pitchFamily="34" charset="0"/>
            </a:endParaRP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4800600" y="3429000"/>
            <a:ext cx="21113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2800">
                <a:solidFill>
                  <a:srgbClr val="000000"/>
                </a:solidFill>
                <a:latin typeface="Tahoma" pitchFamily="34" charset="0"/>
              </a:rPr>
              <a:t>stepsister(s)</a:t>
            </a:r>
            <a:endParaRPr lang="es-ES_tradnl" altLang="en-US" sz="280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1066800" y="5287963"/>
            <a:ext cx="2057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33CC"/>
                </a:solidFill>
                <a:latin typeface="Tahoma" pitchFamily="34" charset="0"/>
              </a:rPr>
              <a:t>padrastro</a:t>
            </a:r>
            <a:endParaRPr lang="es-ES_tradnl" altLang="en-US" sz="3200">
              <a:solidFill>
                <a:srgbClr val="0033CC"/>
              </a:solidFill>
              <a:latin typeface="Tahoma" pitchFamily="34" charset="0"/>
            </a:endParaRPr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1076325" y="5805488"/>
            <a:ext cx="17795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2800">
                <a:solidFill>
                  <a:srgbClr val="000000"/>
                </a:solidFill>
                <a:latin typeface="Tahoma" pitchFamily="34" charset="0"/>
              </a:rPr>
              <a:t>stepfather</a:t>
            </a:r>
            <a:endParaRPr lang="es-ES_tradnl" altLang="en-US" sz="2800">
              <a:solidFill>
                <a:srgbClr val="000000"/>
              </a:solidFill>
              <a:latin typeface="Tahoma" pitchFamily="34" charset="0"/>
            </a:endParaRPr>
          </a:p>
        </p:txBody>
      </p:sp>
      <p:pic>
        <p:nvPicPr>
          <p:cNvPr id="25610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171950"/>
            <a:ext cx="1752600" cy="260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611" name="Rectangle 11"/>
          <p:cNvSpPr>
            <a:spLocks noChangeArrowheads="1"/>
          </p:cNvSpPr>
          <p:nvPr/>
        </p:nvSpPr>
        <p:spPr bwMode="auto">
          <a:xfrm>
            <a:off x="5791200" y="4572000"/>
            <a:ext cx="2057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33CC"/>
                </a:solidFill>
                <a:latin typeface="Tahoma" pitchFamily="34" charset="0"/>
              </a:rPr>
              <a:t>hijastra</a:t>
            </a:r>
            <a:endParaRPr lang="es-ES_tradnl" altLang="en-US" sz="3200">
              <a:solidFill>
                <a:srgbClr val="0033CC"/>
              </a:solidFill>
              <a:latin typeface="Tahoma" pitchFamily="34" charset="0"/>
            </a:endParaRPr>
          </a:p>
        </p:txBody>
      </p:sp>
      <p:sp>
        <p:nvSpPr>
          <p:cNvPr id="25612" name="Text Box 12"/>
          <p:cNvSpPr txBox="1">
            <a:spLocks noChangeArrowheads="1"/>
          </p:cNvSpPr>
          <p:nvPr/>
        </p:nvSpPr>
        <p:spPr bwMode="auto">
          <a:xfrm>
            <a:off x="5867400" y="5105400"/>
            <a:ext cx="22590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2800">
                <a:solidFill>
                  <a:srgbClr val="000000"/>
                </a:solidFill>
                <a:latin typeface="Tahoma" pitchFamily="34" charset="0"/>
              </a:rPr>
              <a:t>stepdaughter</a:t>
            </a:r>
            <a:endParaRPr lang="es-ES_tradnl" altLang="en-US" sz="280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5613" name="Rectangle 13"/>
          <p:cNvSpPr>
            <a:spLocks noChangeArrowheads="1"/>
          </p:cNvSpPr>
          <p:nvPr/>
        </p:nvSpPr>
        <p:spPr bwMode="auto">
          <a:xfrm>
            <a:off x="5791200" y="5668963"/>
            <a:ext cx="2057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33CC"/>
                </a:solidFill>
                <a:latin typeface="Tahoma" pitchFamily="34" charset="0"/>
              </a:rPr>
              <a:t>hijastro</a:t>
            </a:r>
            <a:endParaRPr lang="es-ES_tradnl" altLang="en-US" sz="3200">
              <a:solidFill>
                <a:srgbClr val="0033CC"/>
              </a:solidFill>
              <a:latin typeface="Tahoma" pitchFamily="34" charset="0"/>
            </a:endParaRPr>
          </a:p>
        </p:txBody>
      </p:sp>
      <p:sp>
        <p:nvSpPr>
          <p:cNvPr id="25614" name="Text Box 14"/>
          <p:cNvSpPr txBox="1">
            <a:spLocks noChangeArrowheads="1"/>
          </p:cNvSpPr>
          <p:nvPr/>
        </p:nvSpPr>
        <p:spPr bwMode="auto">
          <a:xfrm>
            <a:off x="5842000" y="6110288"/>
            <a:ext cx="1397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2800">
                <a:solidFill>
                  <a:srgbClr val="000000"/>
                </a:solidFill>
                <a:latin typeface="Tahoma" pitchFamily="34" charset="0"/>
              </a:rPr>
              <a:t>stepson</a:t>
            </a:r>
            <a:endParaRPr lang="es-ES_tradnl" altLang="en-US" sz="2800">
              <a:solidFill>
                <a:srgbClr val="000000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16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362200"/>
            <a:ext cx="1905000" cy="685800"/>
          </a:xfrm>
        </p:spPr>
        <p:txBody>
          <a:bodyPr/>
          <a:lstStyle/>
          <a:p>
            <a:r>
              <a:rPr lang="es-MX" altLang="en-US" sz="2500"/>
              <a:t/>
            </a:r>
            <a:br>
              <a:rPr lang="es-MX" altLang="en-US" sz="2500"/>
            </a:br>
            <a:r>
              <a:rPr lang="es-MX" altLang="en-US" sz="2500">
                <a:solidFill>
                  <a:srgbClr val="0033CC"/>
                </a:solidFill>
              </a:rPr>
              <a:t>la tía</a:t>
            </a:r>
            <a:r>
              <a:rPr lang="es-MX" altLang="en-US" sz="2500"/>
              <a:t> </a:t>
            </a:r>
            <a:endParaRPr lang="en-US" altLang="en-US" sz="2500"/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2514600" y="838200"/>
            <a:ext cx="22256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ES_tradnl" alt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1066800" y="2971800"/>
            <a:ext cx="1981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2800">
                <a:solidFill>
                  <a:srgbClr val="000000"/>
                </a:solidFill>
                <a:latin typeface="Tahoma" pitchFamily="34" charset="0"/>
              </a:rPr>
              <a:t>aunt</a:t>
            </a:r>
            <a:endParaRPr lang="es-ES_tradnl" altLang="en-US" sz="280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4860925" y="1022350"/>
            <a:ext cx="26066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ES_tradnl" alt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4191000" y="2438400"/>
            <a:ext cx="152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33CC"/>
                </a:solidFill>
                <a:latin typeface="Tahoma" pitchFamily="34" charset="0"/>
              </a:rPr>
              <a:t>el tío</a:t>
            </a:r>
            <a:endParaRPr lang="es-ES_tradnl" altLang="en-US" sz="3200">
              <a:solidFill>
                <a:srgbClr val="0033CC"/>
              </a:solidFill>
              <a:latin typeface="Tahoma" pitchFamily="34" charset="0"/>
            </a:endParaRP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4244975" y="2895600"/>
            <a:ext cx="10128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2800">
                <a:solidFill>
                  <a:srgbClr val="000000"/>
                </a:solidFill>
                <a:latin typeface="Tahoma" pitchFamily="34" charset="0"/>
              </a:rPr>
              <a:t>uncle</a:t>
            </a:r>
            <a:endParaRPr lang="es-ES_tradnl" altLang="en-US" sz="280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2447925" y="3048000"/>
            <a:ext cx="14382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los tios</a:t>
            </a: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2346325" y="3505200"/>
            <a:ext cx="161607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>
                <a:solidFill>
                  <a:srgbClr val="000000"/>
                </a:solidFill>
                <a:latin typeface="Tahoma" pitchFamily="34" charset="0"/>
              </a:rPr>
              <a:t>- aunts &amp; uncles</a:t>
            </a:r>
          </a:p>
        </p:txBody>
      </p:sp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6705600" y="3200400"/>
            <a:ext cx="1752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el primo</a:t>
            </a:r>
          </a:p>
        </p:txBody>
      </p: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6477000" y="3733800"/>
            <a:ext cx="2438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>
                <a:solidFill>
                  <a:srgbClr val="000000"/>
                </a:solidFill>
                <a:latin typeface="Tahoma" pitchFamily="34" charset="0"/>
              </a:rPr>
              <a:t>cousin </a:t>
            </a:r>
            <a:r>
              <a:rPr lang="es-ES_tradnl" altLang="en-US" sz="2800" i="1">
                <a:solidFill>
                  <a:srgbClr val="000000"/>
                </a:solidFill>
                <a:latin typeface="Tahoma" pitchFamily="34" charset="0"/>
              </a:rPr>
              <a:t>(boy)</a:t>
            </a:r>
            <a:endParaRPr lang="es-ES_tradnl" altLang="en-US" sz="2800">
              <a:solidFill>
                <a:srgbClr val="000000"/>
              </a:solidFill>
              <a:latin typeface="Tahoma" pitchFamily="34" charset="0"/>
            </a:endParaRPr>
          </a:p>
        </p:txBody>
      </p:sp>
      <p:pic>
        <p:nvPicPr>
          <p:cNvPr id="26636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57200"/>
            <a:ext cx="2286000" cy="210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37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57200"/>
            <a:ext cx="27432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38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990600"/>
            <a:ext cx="2286000" cy="216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39" name="Text Box 15"/>
          <p:cNvSpPr txBox="1">
            <a:spLocks noChangeArrowheads="1"/>
          </p:cNvSpPr>
          <p:nvPr/>
        </p:nvSpPr>
        <p:spPr bwMode="auto">
          <a:xfrm>
            <a:off x="6791325" y="4343400"/>
            <a:ext cx="16367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la prima</a:t>
            </a:r>
          </a:p>
        </p:txBody>
      </p:sp>
      <p:sp>
        <p:nvSpPr>
          <p:cNvPr id="26640" name="Text Box 16"/>
          <p:cNvSpPr txBox="1">
            <a:spLocks noChangeArrowheads="1"/>
          </p:cNvSpPr>
          <p:nvPr/>
        </p:nvSpPr>
        <p:spPr bwMode="auto">
          <a:xfrm>
            <a:off x="6553200" y="4953000"/>
            <a:ext cx="2438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>
                <a:solidFill>
                  <a:srgbClr val="000000"/>
                </a:solidFill>
                <a:latin typeface="Tahoma" pitchFamily="34" charset="0"/>
              </a:rPr>
              <a:t>cousin </a:t>
            </a:r>
            <a:r>
              <a:rPr lang="es-ES_tradnl" altLang="en-US" sz="2800" i="1">
                <a:solidFill>
                  <a:srgbClr val="000000"/>
                </a:solidFill>
                <a:latin typeface="Tahoma" pitchFamily="34" charset="0"/>
              </a:rPr>
              <a:t>(girl)</a:t>
            </a:r>
            <a:endParaRPr lang="es-ES_tradnl" altLang="en-US" sz="280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6641" name="Text Box 17"/>
          <p:cNvSpPr txBox="1">
            <a:spLocks noChangeArrowheads="1"/>
          </p:cNvSpPr>
          <p:nvPr/>
        </p:nvSpPr>
        <p:spPr bwMode="auto">
          <a:xfrm>
            <a:off x="6629400" y="5516563"/>
            <a:ext cx="201453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los primos</a:t>
            </a:r>
          </a:p>
        </p:txBody>
      </p:sp>
      <p:sp>
        <p:nvSpPr>
          <p:cNvPr id="26642" name="Text Box 18"/>
          <p:cNvSpPr txBox="1">
            <a:spLocks noChangeArrowheads="1"/>
          </p:cNvSpPr>
          <p:nvPr/>
        </p:nvSpPr>
        <p:spPr bwMode="auto">
          <a:xfrm>
            <a:off x="6858000" y="6034088"/>
            <a:ext cx="16764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>
                <a:solidFill>
                  <a:srgbClr val="000000"/>
                </a:solidFill>
                <a:latin typeface="Tahoma" pitchFamily="34" charset="0"/>
              </a:rPr>
              <a:t>cousins</a:t>
            </a:r>
          </a:p>
        </p:txBody>
      </p:sp>
      <p:pic>
        <p:nvPicPr>
          <p:cNvPr id="26643" name="Picture 1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343400"/>
            <a:ext cx="1905000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44" name="Text Box 20"/>
          <p:cNvSpPr txBox="1">
            <a:spLocks noChangeArrowheads="1"/>
          </p:cNvSpPr>
          <p:nvPr/>
        </p:nvSpPr>
        <p:spPr bwMode="auto">
          <a:xfrm>
            <a:off x="2057400" y="4648200"/>
            <a:ext cx="2057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el sobrino</a:t>
            </a:r>
          </a:p>
        </p:txBody>
      </p:sp>
      <p:sp>
        <p:nvSpPr>
          <p:cNvPr id="26645" name="Text Box 21"/>
          <p:cNvSpPr txBox="1">
            <a:spLocks noChangeArrowheads="1"/>
          </p:cNvSpPr>
          <p:nvPr/>
        </p:nvSpPr>
        <p:spPr bwMode="auto">
          <a:xfrm>
            <a:off x="2286000" y="5119688"/>
            <a:ext cx="14160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2800">
                <a:solidFill>
                  <a:srgbClr val="000000"/>
                </a:solidFill>
                <a:latin typeface="Tahoma" pitchFamily="34" charset="0"/>
              </a:rPr>
              <a:t>nephew</a:t>
            </a:r>
            <a:endParaRPr lang="es-ES_tradnl" altLang="en-US" sz="280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6646" name="Text Box 22"/>
          <p:cNvSpPr txBox="1">
            <a:spLocks noChangeArrowheads="1"/>
          </p:cNvSpPr>
          <p:nvPr/>
        </p:nvSpPr>
        <p:spPr bwMode="auto">
          <a:xfrm>
            <a:off x="1981200" y="5592763"/>
            <a:ext cx="2057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la sobrina</a:t>
            </a:r>
          </a:p>
        </p:txBody>
      </p:sp>
      <p:sp>
        <p:nvSpPr>
          <p:cNvPr id="26647" name="Text Box 23"/>
          <p:cNvSpPr txBox="1">
            <a:spLocks noChangeArrowheads="1"/>
          </p:cNvSpPr>
          <p:nvPr/>
        </p:nvSpPr>
        <p:spPr bwMode="auto">
          <a:xfrm>
            <a:off x="2286000" y="5957888"/>
            <a:ext cx="10017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2800">
                <a:solidFill>
                  <a:srgbClr val="000000"/>
                </a:solidFill>
                <a:latin typeface="Tahoma" pitchFamily="34" charset="0"/>
              </a:rPr>
              <a:t>niece</a:t>
            </a:r>
            <a:endParaRPr lang="es-ES_tradnl" altLang="en-US" sz="280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6648" name="Text Box 24"/>
          <p:cNvSpPr txBox="1">
            <a:spLocks noChangeArrowheads="1"/>
          </p:cNvSpPr>
          <p:nvPr/>
        </p:nvSpPr>
        <p:spPr bwMode="auto">
          <a:xfrm>
            <a:off x="3886200" y="4983163"/>
            <a:ext cx="23018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los sobrinos</a:t>
            </a:r>
          </a:p>
        </p:txBody>
      </p:sp>
      <p:sp>
        <p:nvSpPr>
          <p:cNvPr id="26649" name="Text Box 25"/>
          <p:cNvSpPr txBox="1">
            <a:spLocks noChangeArrowheads="1"/>
          </p:cNvSpPr>
          <p:nvPr/>
        </p:nvSpPr>
        <p:spPr bwMode="auto">
          <a:xfrm>
            <a:off x="4267200" y="5378450"/>
            <a:ext cx="16764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>
                <a:solidFill>
                  <a:srgbClr val="000000"/>
                </a:solidFill>
                <a:latin typeface="Tahoma" pitchFamily="34" charset="0"/>
              </a:rPr>
              <a:t>nieces &amp; nephews</a:t>
            </a:r>
          </a:p>
        </p:txBody>
      </p:sp>
    </p:spTree>
    <p:extLst>
      <p:ext uri="{BB962C8B-B14F-4D97-AF65-F5344CB8AC3E}">
        <p14:creationId xmlns:p14="http://schemas.microsoft.com/office/powerpoint/2010/main" val="1000450828"/>
      </p:ext>
    </p:extLst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628650"/>
            <a:ext cx="1882775" cy="649288"/>
          </a:xfrm>
        </p:spPr>
        <p:txBody>
          <a:bodyPr/>
          <a:lstStyle/>
          <a:p>
            <a:r>
              <a:rPr lang="es-MX" altLang="en-US" sz="2800">
                <a:solidFill>
                  <a:srgbClr val="0033CC"/>
                </a:solidFill>
              </a:rPr>
              <a:t>abuelo</a:t>
            </a:r>
            <a:endParaRPr lang="en-US" altLang="en-US" sz="2800">
              <a:solidFill>
                <a:srgbClr val="0033CC"/>
              </a:solidFill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651125" y="869950"/>
            <a:ext cx="17684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ES_tradnl" alt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362200" y="762000"/>
            <a:ext cx="2133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2800">
                <a:solidFill>
                  <a:srgbClr val="000000"/>
                </a:solidFill>
                <a:latin typeface="Tahoma" pitchFamily="34" charset="0"/>
              </a:rPr>
              <a:t>grandpa</a:t>
            </a:r>
            <a:endParaRPr lang="es-ES_tradnl" altLang="en-US" sz="280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4572000" y="776288"/>
            <a:ext cx="16541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2800">
                <a:solidFill>
                  <a:srgbClr val="0033CC"/>
                </a:solidFill>
                <a:latin typeface="Tahoma" pitchFamily="34" charset="0"/>
              </a:rPr>
              <a:t>abuela(s)</a:t>
            </a:r>
            <a:endParaRPr lang="es-ES_tradnl" altLang="en-US" sz="2800">
              <a:solidFill>
                <a:srgbClr val="0033CC"/>
              </a:solidFill>
              <a:latin typeface="Tahoma" pitchFamily="34" charset="0"/>
            </a:endParaRP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6248400" y="762000"/>
            <a:ext cx="20097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2800">
                <a:solidFill>
                  <a:srgbClr val="000000"/>
                </a:solidFill>
                <a:latin typeface="Tahoma" pitchFamily="34" charset="0"/>
              </a:rPr>
              <a:t>grandma(s)</a:t>
            </a:r>
            <a:endParaRPr lang="es-ES_tradnl" altLang="en-US" sz="2800">
              <a:solidFill>
                <a:srgbClr val="000000"/>
              </a:solidFill>
              <a:latin typeface="Tahoma" pitchFamily="34" charset="0"/>
            </a:endParaRPr>
          </a:p>
        </p:txBody>
      </p:sp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752600"/>
            <a:ext cx="6019800" cy="402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44" name="Line 8"/>
          <p:cNvSpPr>
            <a:spLocks noChangeShapeType="1"/>
          </p:cNvSpPr>
          <p:nvPr/>
        </p:nvSpPr>
        <p:spPr bwMode="auto">
          <a:xfrm>
            <a:off x="2209800" y="1295400"/>
            <a:ext cx="1524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4345" name="Line 9"/>
          <p:cNvSpPr>
            <a:spLocks noChangeShapeType="1"/>
          </p:cNvSpPr>
          <p:nvPr/>
        </p:nvSpPr>
        <p:spPr bwMode="auto">
          <a:xfrm flipH="1">
            <a:off x="5029200" y="1295400"/>
            <a:ext cx="838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533400" y="5638800"/>
            <a:ext cx="1981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2800">
                <a:solidFill>
                  <a:srgbClr val="0033CC"/>
                </a:solidFill>
              </a:rPr>
              <a:t>Nieto</a:t>
            </a:r>
            <a:endParaRPr lang="en-US" altLang="en-US" sz="2800">
              <a:solidFill>
                <a:srgbClr val="0033CC"/>
              </a:solidFill>
            </a:endParaRPr>
          </a:p>
        </p:txBody>
      </p:sp>
      <p:sp>
        <p:nvSpPr>
          <p:cNvPr id="14347" name="Rectangle 11"/>
          <p:cNvSpPr>
            <a:spLocks noChangeArrowheads="1"/>
          </p:cNvSpPr>
          <p:nvPr/>
        </p:nvSpPr>
        <p:spPr bwMode="auto">
          <a:xfrm>
            <a:off x="1676400" y="5715000"/>
            <a:ext cx="2133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2800">
                <a:solidFill>
                  <a:srgbClr val="000000"/>
                </a:solidFill>
                <a:latin typeface="Tahoma" pitchFamily="34" charset="0"/>
              </a:rPr>
              <a:t>grandson</a:t>
            </a:r>
            <a:endParaRPr lang="es-ES_tradnl" altLang="en-US" sz="280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4348" name="Rectangle 12"/>
          <p:cNvSpPr>
            <a:spLocks noChangeArrowheads="1"/>
          </p:cNvSpPr>
          <p:nvPr/>
        </p:nvSpPr>
        <p:spPr bwMode="auto">
          <a:xfrm>
            <a:off x="4038600" y="5715000"/>
            <a:ext cx="1676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2800">
                <a:solidFill>
                  <a:srgbClr val="0033CC"/>
                </a:solidFill>
              </a:rPr>
              <a:t>Nieta(s)</a:t>
            </a:r>
            <a:endParaRPr lang="en-US" altLang="en-US" sz="2800">
              <a:solidFill>
                <a:srgbClr val="0033CC"/>
              </a:solidFill>
            </a:endParaRPr>
          </a:p>
        </p:txBody>
      </p:sp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5638800" y="5715000"/>
            <a:ext cx="3581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2800">
                <a:solidFill>
                  <a:srgbClr val="000000"/>
                </a:solidFill>
              </a:rPr>
              <a:t>Granddaughter(s)</a:t>
            </a:r>
            <a:endParaRPr lang="en-US" altLang="en-US" sz="2800">
              <a:solidFill>
                <a:srgbClr val="000000"/>
              </a:solidFill>
            </a:endParaRPr>
          </a:p>
        </p:txBody>
      </p:sp>
      <p:sp>
        <p:nvSpPr>
          <p:cNvPr id="14350" name="Line 14"/>
          <p:cNvSpPr>
            <a:spLocks noChangeShapeType="1"/>
          </p:cNvSpPr>
          <p:nvPr/>
        </p:nvSpPr>
        <p:spPr bwMode="auto">
          <a:xfrm flipH="1">
            <a:off x="1752600" y="4495800"/>
            <a:ext cx="13716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4351" name="Line 15"/>
          <p:cNvSpPr>
            <a:spLocks noChangeShapeType="1"/>
          </p:cNvSpPr>
          <p:nvPr/>
        </p:nvSpPr>
        <p:spPr bwMode="auto">
          <a:xfrm>
            <a:off x="5638800" y="49530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4352" name="Rectangle 16"/>
          <p:cNvSpPr>
            <a:spLocks noChangeArrowheads="1"/>
          </p:cNvSpPr>
          <p:nvPr/>
        </p:nvSpPr>
        <p:spPr bwMode="auto">
          <a:xfrm>
            <a:off x="2971800" y="6248400"/>
            <a:ext cx="2514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2800">
                <a:solidFill>
                  <a:srgbClr val="003366"/>
                </a:solidFill>
              </a:rPr>
              <a:t>Nietos</a:t>
            </a:r>
            <a:endParaRPr lang="en-US" altLang="en-US" sz="2800">
              <a:solidFill>
                <a:srgbClr val="003366"/>
              </a:solidFill>
            </a:endParaRPr>
          </a:p>
        </p:txBody>
      </p:sp>
      <p:sp>
        <p:nvSpPr>
          <p:cNvPr id="14353" name="Rectangle 17"/>
          <p:cNvSpPr>
            <a:spLocks noChangeArrowheads="1"/>
          </p:cNvSpPr>
          <p:nvPr/>
        </p:nvSpPr>
        <p:spPr bwMode="auto">
          <a:xfrm>
            <a:off x="4343400" y="6248400"/>
            <a:ext cx="2514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2100">
                <a:solidFill>
                  <a:srgbClr val="000000"/>
                </a:solidFill>
              </a:rPr>
              <a:t>grandchildren</a:t>
            </a:r>
            <a:endParaRPr lang="en-US" altLang="en-US" sz="2100">
              <a:solidFill>
                <a:srgbClr val="000000"/>
              </a:solidFill>
            </a:endParaRPr>
          </a:p>
        </p:txBody>
      </p:sp>
      <p:sp>
        <p:nvSpPr>
          <p:cNvPr id="14354" name="Rectangle 18"/>
          <p:cNvSpPr>
            <a:spLocks noChangeArrowheads="1"/>
          </p:cNvSpPr>
          <p:nvPr/>
        </p:nvSpPr>
        <p:spPr bwMode="auto">
          <a:xfrm>
            <a:off x="2765425" y="152400"/>
            <a:ext cx="1882775" cy="64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2800">
                <a:solidFill>
                  <a:srgbClr val="0033CC"/>
                </a:solidFill>
              </a:rPr>
              <a:t>abuelos</a:t>
            </a:r>
            <a:endParaRPr lang="en-US" altLang="en-US" sz="2800">
              <a:solidFill>
                <a:srgbClr val="0033CC"/>
              </a:solidFill>
            </a:endParaRPr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4419600" y="242888"/>
            <a:ext cx="4191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2800">
                <a:solidFill>
                  <a:srgbClr val="000000"/>
                </a:solidFill>
                <a:latin typeface="Tahoma" pitchFamily="34" charset="0"/>
              </a:rPr>
              <a:t>grandparents</a:t>
            </a:r>
            <a:endParaRPr lang="es-ES_tradnl" altLang="en-US" sz="2800">
              <a:solidFill>
                <a:srgbClr val="000000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077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2057400" y="4648200"/>
            <a:ext cx="2057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La esposa</a:t>
            </a: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4800600" y="4678363"/>
            <a:ext cx="2057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El esposo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2600325" y="5119688"/>
            <a:ext cx="8286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2800">
                <a:solidFill>
                  <a:srgbClr val="000000"/>
                </a:solidFill>
                <a:latin typeface="Tahoma" pitchFamily="34" charset="0"/>
              </a:rPr>
              <a:t>wife</a:t>
            </a:r>
            <a:endParaRPr lang="es-ES_tradnl" altLang="en-US" sz="280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4957763" y="5105400"/>
            <a:ext cx="15192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2800">
                <a:solidFill>
                  <a:srgbClr val="000000"/>
                </a:solidFill>
                <a:latin typeface="Tahoma" pitchFamily="34" charset="0"/>
              </a:rPr>
              <a:t>husband</a:t>
            </a:r>
            <a:endParaRPr lang="es-ES_tradnl" altLang="en-US" sz="280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3429000" y="5638800"/>
            <a:ext cx="2286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los esposos</a:t>
            </a:r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3276600" y="6172200"/>
            <a:ext cx="26257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2800">
                <a:solidFill>
                  <a:srgbClr val="000000"/>
                </a:solidFill>
                <a:latin typeface="Tahoma" pitchFamily="34" charset="0"/>
              </a:rPr>
              <a:t>husband &amp; wife</a:t>
            </a:r>
            <a:endParaRPr lang="es-ES_tradnl" altLang="en-US" sz="2800">
              <a:solidFill>
                <a:srgbClr val="000000"/>
              </a:solidFill>
              <a:latin typeface="Tahoma" pitchFamily="34" charset="0"/>
            </a:endParaRPr>
          </a:p>
        </p:txBody>
      </p:sp>
      <p:pic>
        <p:nvPicPr>
          <p:cNvPr id="2050" name="Picture 2" descr="http://thatgrapejuice.net/wp-content/uploads/2012/01/beyonce-jay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81000"/>
            <a:ext cx="5753100" cy="4199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9527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609600"/>
            <a:ext cx="2914650" cy="566738"/>
          </a:xfrm>
        </p:spPr>
        <p:txBody>
          <a:bodyPr/>
          <a:lstStyle/>
          <a:p>
            <a:r>
              <a:rPr lang="es-MX" altLang="en-US" sz="3200">
                <a:solidFill>
                  <a:srgbClr val="0033CC"/>
                </a:solidFill>
              </a:rPr>
              <a:t>mascota(s)</a:t>
            </a:r>
            <a:endParaRPr lang="en-US" altLang="en-US" sz="3200">
              <a:solidFill>
                <a:srgbClr val="0033CC"/>
              </a:solidFill>
            </a:endParaRPr>
          </a:p>
        </p:txBody>
      </p:sp>
      <p:pic>
        <p:nvPicPr>
          <p:cNvPr id="15363" name="Picture 3" descr="mascot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676400"/>
            <a:ext cx="41148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4876800" y="762000"/>
            <a:ext cx="19970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ES_tradnl" alt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5029200" y="609600"/>
            <a:ext cx="2057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0000"/>
                </a:solidFill>
                <a:latin typeface="Tahoma" pitchFamily="34" charset="0"/>
              </a:rPr>
              <a:t>pet(s)</a:t>
            </a:r>
            <a:endParaRPr lang="es-ES_tradnl" altLang="en-US" sz="320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838200" y="1931988"/>
            <a:ext cx="10255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Gato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ES_tradnl" altLang="en-US" sz="3200">
              <a:solidFill>
                <a:srgbClr val="0033CC"/>
              </a:solidFill>
              <a:latin typeface="Tahoma" pitchFamily="34" charset="0"/>
            </a:endParaRP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1066800" y="2541588"/>
            <a:ext cx="7207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00"/>
                </a:solidFill>
                <a:latin typeface="Tahoma" pitchFamily="34" charset="0"/>
              </a:rPr>
              <a:t>cat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7696200" y="2922588"/>
            <a:ext cx="11366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perro</a:t>
            </a: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7848600" y="3684588"/>
            <a:ext cx="8556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00"/>
                </a:solidFill>
                <a:latin typeface="Tahoma" pitchFamily="34" charset="0"/>
              </a:rPr>
              <a:t>dog</a:t>
            </a:r>
          </a:p>
        </p:txBody>
      </p:sp>
      <p:sp>
        <p:nvSpPr>
          <p:cNvPr id="15370" name="Line 10"/>
          <p:cNvSpPr>
            <a:spLocks noChangeShapeType="1"/>
          </p:cNvSpPr>
          <p:nvPr/>
        </p:nvSpPr>
        <p:spPr bwMode="auto">
          <a:xfrm flipH="1">
            <a:off x="1981200" y="2286000"/>
            <a:ext cx="7620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5371" name="Line 11"/>
          <p:cNvSpPr>
            <a:spLocks noChangeShapeType="1"/>
          </p:cNvSpPr>
          <p:nvPr/>
        </p:nvSpPr>
        <p:spPr bwMode="auto">
          <a:xfrm>
            <a:off x="6553200" y="2438400"/>
            <a:ext cx="914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5372" name="Line 12"/>
          <p:cNvSpPr>
            <a:spLocks noChangeShapeType="1"/>
          </p:cNvSpPr>
          <p:nvPr/>
        </p:nvSpPr>
        <p:spPr bwMode="auto">
          <a:xfrm flipV="1">
            <a:off x="6629400" y="4343400"/>
            <a:ext cx="990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152231"/>
      </p:ext>
    </p:extLst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4169</TotalTime>
  <Words>216</Words>
  <Application>Microsoft Office PowerPoint</Application>
  <PresentationFormat>On-screen Show (4:3)</PresentationFormat>
  <Paragraphs>106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Profile</vt:lpstr>
      <vt:lpstr>PowerPoint Presentation</vt:lpstr>
      <vt:lpstr>Vocabulario Nuevo</vt:lpstr>
      <vt:lpstr>La familia </vt:lpstr>
      <vt:lpstr>PowerPoint Presentation</vt:lpstr>
      <vt:lpstr>PowerPoint Presentation</vt:lpstr>
      <vt:lpstr> la tía </vt:lpstr>
      <vt:lpstr>abuelo</vt:lpstr>
      <vt:lpstr>PowerPoint Presentation</vt:lpstr>
      <vt:lpstr>mascota(s)</vt:lpstr>
      <vt:lpstr>Más vocabulario</vt:lpstr>
      <vt:lpstr>Tarea # 34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Clase 601 La fecha es el 3 de febrero del 2014</dc:title>
  <dc:creator>Helen Zumaeta</dc:creator>
  <cp:lastModifiedBy>Helen Zumaeta</cp:lastModifiedBy>
  <cp:revision>25</cp:revision>
  <cp:lastPrinted>2014-02-03T15:01:17Z</cp:lastPrinted>
  <dcterms:created xsi:type="dcterms:W3CDTF">2014-01-31T14:55:35Z</dcterms:created>
  <dcterms:modified xsi:type="dcterms:W3CDTF">2017-12-12T16:02:46Z</dcterms:modified>
</cp:coreProperties>
</file>